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71" r:id="rId4"/>
    <p:sldId id="272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9" r:id="rId15"/>
    <p:sldId id="273" r:id="rId16"/>
    <p:sldId id="282" r:id="rId17"/>
    <p:sldId id="277" r:id="rId18"/>
    <p:sldId id="278" r:id="rId19"/>
    <p:sldId id="280" r:id="rId20"/>
    <p:sldId id="275" r:id="rId21"/>
    <p:sldId id="28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2A9ED7B-CF81-4F5B-966C-BFD4E5C24D23}">
          <p14:sldIdLst>
            <p14:sldId id="256"/>
            <p14:sldId id="258"/>
            <p14:sldId id="271"/>
            <p14:sldId id="272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9"/>
            <p14:sldId id="273"/>
            <p14:sldId id="282"/>
            <p14:sldId id="277"/>
            <p14:sldId id="278"/>
            <p14:sldId id="280"/>
            <p14:sldId id="275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0" y="1985022"/>
            <a:ext cx="5467350" cy="27795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0432" y="371476"/>
            <a:ext cx="9951309" cy="1745648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Маркирование и учёт сельскохозяйственных животных</a:t>
            </a:r>
            <a:endParaRPr lang="ru-RU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432" y="4914899"/>
            <a:ext cx="7873571" cy="170497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Консультант отдела противоэпизоотических мероприятий 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инспекции по ветеринарному надзору Архангельской области</a:t>
            </a:r>
          </a:p>
          <a:p>
            <a:pPr algn="ctr"/>
            <a:r>
              <a:rPr lang="ru-RU" b="1" u="sng" dirty="0" smtClean="0">
                <a:solidFill>
                  <a:schemeClr val="accent5">
                    <a:lumMod val="50000"/>
                  </a:schemeClr>
                </a:solidFill>
              </a:rPr>
              <a:t>Зелянин Максим Александрович </a:t>
            </a:r>
          </a:p>
          <a:p>
            <a:pPr algn="ctr"/>
            <a:r>
              <a:rPr lang="ru-RU" b="1" u="sng" dirty="0" smtClean="0">
                <a:solidFill>
                  <a:schemeClr val="accent5">
                    <a:lumMod val="50000"/>
                  </a:schemeClr>
                </a:solidFill>
              </a:rPr>
              <a:t>(8182) 65-42-27</a:t>
            </a:r>
            <a:endParaRPr lang="ru-RU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96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13039"/>
            <a:ext cx="10509650" cy="5728324"/>
          </a:xfrm>
        </p:spPr>
        <p:txBody>
          <a:bodyPr/>
          <a:lstStyle/>
          <a:p>
            <a:pPr marL="0" indent="0">
              <a:buNone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9. Лошади, ослы, мулы и лошаки (далее – лошади) подлежат индивидуальному маркированию не позднее 30 календарных дней после рождения. В случае ввоза немаркированных лошадей на территорию Российской Федерации лошади подлежат индивидуальному маркированию не позднее 5 рабочих дней с даты ввоза.</a:t>
            </a:r>
          </a:p>
          <a:p>
            <a:pPr marL="0" indent="0">
              <a:buNone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10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. Верблюды подлежат индивидуальному маркированию не позднее 7 календарных дней после рождения. В случае ввоза немаркированного верблюда (группы верблюдов) на территорию Российской Федерации подлежат индивидуальному маркированию не позднее 5 рабочих дней с даты ввоза. 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11. Пчелы подлежат групповому маркированию посредством маркирования улья не позднее 14 календарных дней после заселения улья. В случае ввоза немаркированных пчел на территорию Российской Федерации пчелы подлежат маркированию не позднее 5 рабочих дней с даты ввоза. 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12. Свиньи подлежат групповому маркированию, а если являются племенными или содержатся в личных подсобных хозяйствах или в других случаях по желанию владельца животного – индивидуальному маркированию. 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Свиньи подлежат маркированию не позднее 30 календарных дней после рождения. В случае ввоза немаркированной свиньи (группы свиней) на территорию Российской Федерации свиньи подлежат маркированию не позднее 5 рабочих дней с даты ввоза. Групповое маркирование свиней осуществляется не позднее 14 календарных дней после формирования группы владельцем животных. </a:t>
            </a:r>
            <a:endParaRPr lang="ru-RU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13.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Овцы и козы (далее – МРС) подлежат групповому маркированию, а если являются племенными или содержатся в личных подсобных хозяйствах или в других случаях по желанию владельца животного – индивидуальному маркированию. 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МРС подлежат маркированию не позднее 10 календарных дней после рождения. В случае ввоза немаркированного МРС (группы МРС) на территорию Российской Федерации МРС подлежат маркированию не позднее 5 рабочих дней с даты ввоза. Групповое маркирование МРС осуществляется не позднее 14 календарных дней после формирования группы владельцем животных. </a:t>
            </a:r>
            <a:endParaRPr lang="ru-RU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14.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Домашняя птица (в том числе куры, утки, гуси, индейки, цесарки, перепела, страусы) (далее – птица) подлежит групповому маркированию, а по желанию владельца животного – индивидуальному маркированию. 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Птица подлежит маркированию не позднее 7 календарных дней после ее выведения. В случае ввоза немаркированной птицы (группы птиц) на территорию Российской Федерации птица подлежат маркированию не позднее 5 рабочих дней с даты ввоза. Групповое маркирование птицы осуществляется не позднее 7 календарных дней после формирования группы владельцем животных. </a:t>
            </a:r>
          </a:p>
          <a:p>
            <a:pPr marL="0" indent="0">
              <a:buNone/>
            </a:pP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71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89471"/>
            <a:ext cx="10344893" cy="5851892"/>
          </a:xfrm>
        </p:spPr>
        <p:txBody>
          <a:bodyPr/>
          <a:lstStyle/>
          <a:p>
            <a:pPr marL="0" indent="0">
              <a:buNone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15.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Олени подлежат групповому маркированию, а если являются племенными или содержатся в личных подсобных хозяйствах или в других случаях по желанию владельца животного – индивидуальному маркированию.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Олени подлежат маркированию не позднее 30 календарных дней после рождения, а в случае содержания в условиях отгонного животноводства – не позднее 120 календарных дней после рождения. В случае ввоза немаркированного оленя (группы оленей) на территорию Российской Федерации олени подлежат маркированию не позднее 5 рабочих дней с даты ввоза. Групповое маркирование оленей осуществляется не позднее 14 календарных дней после формирования группы владельцем животных. </a:t>
            </a:r>
            <a:endParaRPr lang="ru-RU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16.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Пушные звери (в том числе лисицы, соболя, норки, хорьки, песцы, енотовидные собаки, нутрии) подлежат групповому маркированию, а если являются племенными или в других случаях по желанию владельца животного – индивидуальному маркированию.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Пушные звери подлежат маркированию не позднее 33 календарных дней после рождения. В случае ввоза немаркированных пушных зверей (группы пушных зверей) на территорию Российской Федерации пушные звери подлежат маркированию не позднее 5 рабочих дней с даты ввоза. Групповое маркирование пушных зверей осуществляется не позднее 14 календарных дней после формирования группы владельцем животных. </a:t>
            </a:r>
            <a:endParaRPr lang="ru-RU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17.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Кролики подлежат групповому маркированию, а если являются племенными или в других случаях по желанию владельца животного – индивидуальному маркированию.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Кролики подлежат маркированию не позднее 30 календарных дней после рождения. Групповое маркирование кроликов осуществляется не позднее 14 календарных дней после формирования группы. В случае ввоза немаркированного кролика (группы кроликов) на территорию Российской Федерации кролики подлежат маркированию не позднее 5 рабочих дней с даты ввоза. </a:t>
            </a:r>
          </a:p>
          <a:p>
            <a:pPr marL="0" indent="0">
              <a:buNone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18.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Рыбы и иные объекты аквакультуры животного происхождения (далее – гидробионты) подлежат групповому маркированию, а если являются племенными или в других случаях по желанию владельца животного – индивидуальному маркированию.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Гидробионты подлежат маркированию не позднее 60 календарных дней после их выведения. Гидробионты подлежат групповому маркированию не позднее 10 календарных дней после формирования группы владельцем животных. В случае ввоза немаркированных гидробионтов на территорию Российской Федерации гидробионты подлежат маркированию не позднее 5 рабочих дней с даты ввоза. Для группового маркирования гидробионтов в качестве основного средства маркирования используются табло, закрепляемое на внешнюю стенку. </a:t>
            </a:r>
          </a:p>
          <a:p>
            <a:pPr marL="0" indent="0">
              <a:buNone/>
            </a:pP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801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53081"/>
            <a:ext cx="10814450" cy="58076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Учет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животных (группы животных) осуществляется специалистами в области ветеринарии, являющимися уполномоченными лицами органов и организаций, входящих в систему Государственной ветеринарной службы Российской Федерации,  или специалистами в области ветеринарии, не являющимися уполномоченными лицами органов и организаций, входящих в систему Государственной ветеринарной службы Российской Федерации, по выбору владельца животного (группы животных) в случае, если животное (группа животных) маркировано в соответствии с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Ветеринарными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правилами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Учет животных (группы животных) осуществляется специалистами в области ветеринарии, являющимися должностными лицами Россельхознадзора и его территориальных органов, в случаях ввоза на территорию Российской Федерации маркированных животных (групп животных) из третьих стран, не маркированных в соответствии с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Ветеринарными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правилами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u="sng" dirty="0" smtClean="0">
                <a:solidFill>
                  <a:schemeClr val="accent5">
                    <a:lumMod val="50000"/>
                  </a:schemeClr>
                </a:solidFill>
              </a:rPr>
              <a:t>Для </a:t>
            </a:r>
            <a:r>
              <a:rPr lang="ru-RU" b="1" u="sng" dirty="0">
                <a:solidFill>
                  <a:schemeClr val="accent5">
                    <a:lumMod val="50000"/>
                  </a:schemeClr>
                </a:solidFill>
              </a:rPr>
              <a:t>учета животных (группы животных) владельцы животных в течение 5 рабочих дней со дня маркирования животных (группы животных), а в случае ввоза маркированных животных (группы животных) на территорию Российской Федерации – в день ввоза, представляют лицам, осуществляющим учет животных, следующие сведения :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а) биологический вид животных;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б) порода (если известна), кросс (если известен и имеется);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в) дата рождения (диапазон дат рождения (возрастная группа) животных, за исключением пчел, а также гидробионтов, при групповом маркировании животных);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г) данные о маркировании (дата маркирования, наименование средства маркирования, номер средства маркирования, описание средства маркирования, место закрепления, или введения, или нанесения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средства маркирования, сведения о лице (организации), осуществившем маркирование);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д) цель содержания (в том числе для разведения, для получения продукции);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е) тип содержания (в том числе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безвыгульное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выгульное, пастбищное);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ж) место содержания;</a:t>
            </a:r>
          </a:p>
          <a:p>
            <a:pPr marL="0" indent="0">
              <a:buNone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3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87179"/>
            <a:ext cx="10608504" cy="5654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з) данные о владельце животного (фамилия, имя, отчество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при наличии) и страховой номер индивидуального лицевого счета физического лица, фамилия, имя, отчество (при наличии), индивидуальный номер налогоплательщика и адрес места жительства индивидуального предпринимателя, полное наименование, индивидуальный номер налогоплательщика и адрес в пределах места нахождения юридического лица);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и) уникальный номер родителей (родительской группы (родительских группах) животного, – если родители (родительская группа (родительские группы) животного были учтены в информационной системе в области ветеринарии и известны;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к) данные о проведении лечебных и профилактических мероприятий (если известны), в том числе о дезинфекции, дегельминтизации, дезакаризации, профилактической вакцинации, о применении лекарственных препаратов;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л) уникальный номер группы животных, в которой было учтено животное, - если животное ранее было учтено в составе группы животных;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м) масть (окрас) (при индивидуальном маркировании животного);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н) пол (при индивидуальном маркировании животного);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о) количество голов животных (за исключением пчел, а также гидробионтов), диапазон количества голов птицы (при групповом маркировании животных);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п) данные о ввозе в Российскую Федерацию (дата и номер ветеринарного сопроводительного документа, сопровождавшего животное при ввозе в Российскую Федерацию) (для ввезенных животных).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Для учета животных (группы животных) владельцем животных может предоставляться иная информация в соответствии в соответствии с правилами учета животных.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14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453082"/>
            <a:ext cx="9521109" cy="139219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Уникальный номер средства маркирования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(УНСМ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)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RU142aaa4a0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845276"/>
            <a:ext cx="9644677" cy="477794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- Уникальный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номер средства маркирования (далее – УНСМ) должен быть нанесен на средство маркирования или записан на постоянное запоминающее устройство средства маркирования, за исключением индивидуального маркирования посредством мечения краской или вырезов тканей.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Допускается нанесение на средство маркирования дополнительной информации, определяемой владельцем животного самостоятельно.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УНСМ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формируется автоматически Федеральной государственной информационной системой в области ветеринарии (далее – ФГИС)  при поступлении в Россельхознадзор заявки производителей средств маркирования или лиц, осуществляющих маркирование животных, составленных по форме и содержанию в произвольном виде.</a:t>
            </a:r>
          </a:p>
          <a:p>
            <a:pPr marL="0" indent="0">
              <a:buNone/>
            </a:pPr>
            <a:r>
              <a:rPr lang="ru-RU" u="sng" dirty="0">
                <a:solidFill>
                  <a:schemeClr val="accent5">
                    <a:lumMod val="50000"/>
                  </a:schemeClr>
                </a:solidFill>
              </a:rPr>
              <a:t>Дополнительным средствам </a:t>
            </a:r>
            <a:r>
              <a:rPr lang="ru-RU" u="sng" dirty="0" smtClean="0">
                <a:solidFill>
                  <a:schemeClr val="accent5">
                    <a:lumMod val="50000"/>
                  </a:schemeClr>
                </a:solidFill>
              </a:rPr>
              <a:t>маркирования (тавро, татуировка для некоторых видов животных) </a:t>
            </a:r>
            <a:r>
              <a:rPr lang="ru-RU" u="sng" dirty="0">
                <a:solidFill>
                  <a:schemeClr val="accent5">
                    <a:lumMod val="50000"/>
                  </a:schemeClr>
                </a:solidFill>
              </a:rPr>
              <a:t>УНСМ не присваивается.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Заявка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представляется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в Россельхознадзор на бумажном носителе нарочно либо заказным почтовым отправлением с уведомлением о вручении посредством почтовой связи или в электронном виде на адрес электронной почты Россельхознадзора, указанный на официальном сайте Россельхознадзора в информационно-телекоммуникационной сети «Интернет», или в форме электронного документа с использованием федеральной государственной информационной системы «Единый портал государственных и муниципальных услуг (функций)» (далее – ЕПГУ).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Россельхознадзор информирует о сформированных ФГИС УНСМ в течение 3 рабочих дней со дня получения заявки,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путем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его направления в письменной форме на адрес в пределах места нахождения юридического лица или адрес регистрации по месту жительства физического лица либо в электронном виде на адрес электронной почты заявителя либо с использованием ЕПГУ (в зависимости от выбранного заявителем способа подачи документов из предусмотренных абзацем третьим настоящего пункта).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247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63611"/>
            <a:ext cx="8596668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Хорриот – компонент ФГИС «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ВетИС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873211"/>
            <a:ext cx="10369607" cy="5168151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Для решения перечисленных задач необходима единая специализированная федеральная информационная система. 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Такой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системой является «Федеральная государственная информационная система в области ветеринарии» (ФГИС «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ВетИС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»). 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соответствии с Законом «О ветеринарии» в ФГИС «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ВетИС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» содержится информация об идентификации и учете животных. 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соответствии с Порядком представления информации в ФГИС «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ВетИС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» и получения информации из нее (утвержден приказом Минсельхоза России от 30 июня 2017 г. №318), с использованием компонента Хорриот осуществляется передача информации: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•об идентификации и учете животных,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•о проведенных профилактических, диагностических (за исключением лабораторных исследований), лечебных и иных мероприятиях,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•об установлении или отмене ограничительных мероприятий (карантина). 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Компонент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Хорриот должен быть тесно интегрирован с другими компонентами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ВетИС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получать и передавать информацию в автоматическом режиме.</a:t>
            </a:r>
          </a:p>
        </p:txBody>
      </p:sp>
    </p:spTree>
    <p:extLst>
      <p:ext uri="{BB962C8B-B14F-4D97-AF65-F5344CB8AC3E}">
        <p14:creationId xmlns:p14="http://schemas.microsoft.com/office/powerpoint/2010/main" val="193702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22422"/>
            <a:ext cx="8596668" cy="1112108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C42F1A">
                    <a:lumMod val="50000"/>
                  </a:srgbClr>
                </a:solidFill>
              </a:rPr>
              <a:t>Взаимодействие Хорриот с другими компонентами </a:t>
            </a:r>
            <a:r>
              <a:rPr lang="ru-RU" sz="2800" dirty="0" err="1">
                <a:solidFill>
                  <a:srgbClr val="C42F1A">
                    <a:lumMod val="50000"/>
                  </a:srgbClr>
                </a:solidFill>
              </a:rPr>
              <a:t>ВетИС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25147"/>
            <a:ext cx="9397542" cy="4616216"/>
          </a:xfrm>
        </p:spPr>
        <p:txBody>
          <a:bodyPr>
            <a:normAutofit/>
          </a:bodyPr>
          <a:lstStyle/>
          <a:p>
            <a:pPr marL="0" lvl="0" indent="0">
              <a:buClr>
                <a:srgbClr val="90C226"/>
              </a:buClr>
              <a:buNone/>
            </a:pPr>
            <a:r>
              <a:rPr lang="ru-RU" dirty="0">
                <a:solidFill>
                  <a:srgbClr val="C42F1A">
                    <a:lumMod val="50000"/>
                  </a:srgbClr>
                </a:solidFill>
              </a:rPr>
              <a:t>• Хорриот уже интегрирован в систему ФГИС «</a:t>
            </a:r>
            <a:r>
              <a:rPr lang="ru-RU" dirty="0" err="1">
                <a:solidFill>
                  <a:srgbClr val="C42F1A">
                    <a:lumMod val="50000"/>
                  </a:srgbClr>
                </a:solidFill>
              </a:rPr>
              <a:t>ВетИС</a:t>
            </a:r>
            <a:r>
              <a:rPr lang="ru-RU" dirty="0">
                <a:solidFill>
                  <a:srgbClr val="C42F1A">
                    <a:lumMod val="50000"/>
                  </a:srgbClr>
                </a:solidFill>
              </a:rPr>
              <a:t>». Реализован обмен информацией с компонентами Цербер и Паспорт.</a:t>
            </a:r>
          </a:p>
          <a:p>
            <a:pPr marL="0" lvl="0" indent="0">
              <a:buClr>
                <a:srgbClr val="90C226"/>
              </a:buClr>
              <a:buNone/>
            </a:pPr>
            <a:r>
              <a:rPr lang="ru-RU" dirty="0">
                <a:solidFill>
                  <a:srgbClr val="C42F1A">
                    <a:lumMod val="50000"/>
                  </a:srgbClr>
                </a:solidFill>
              </a:rPr>
              <a:t>• Проектируется и будет реализована интеграция с компонентами Меркурий, Веста, Аргус, Гален и eCert. Реализация интеграции с Меркурием запланирована на конец 2023 – начало 2024 гг.</a:t>
            </a:r>
          </a:p>
          <a:p>
            <a:pPr marL="0" lvl="0" indent="0">
              <a:buClr>
                <a:srgbClr val="90C226"/>
              </a:buClr>
              <a:buNone/>
            </a:pPr>
            <a:r>
              <a:rPr lang="ru-RU" dirty="0">
                <a:solidFill>
                  <a:srgbClr val="C42F1A">
                    <a:lumMod val="50000"/>
                  </a:srgbClr>
                </a:solidFill>
              </a:rPr>
              <a:t>• При обмене информации с компонентом Меркурий, Хорриот будет выступать как источник мастер-данных для автоматического оформления </a:t>
            </a:r>
            <a:r>
              <a:rPr lang="ru-RU" dirty="0" err="1">
                <a:solidFill>
                  <a:srgbClr val="C42F1A">
                    <a:lumMod val="50000"/>
                  </a:srgbClr>
                </a:solidFill>
              </a:rPr>
              <a:t>эВСД</a:t>
            </a:r>
            <a:r>
              <a:rPr lang="ru-RU" dirty="0">
                <a:solidFill>
                  <a:srgbClr val="C42F1A">
                    <a:lumMod val="50000"/>
                  </a:srgbClr>
                </a:solidFill>
              </a:rPr>
              <a:t> (производственных и транспортных). То есть журнал животных будет сформирован в компоненте Хорриот, а Меркурий будет получать информацию об описи животных, месте отправления, месте назначения, ветеринарных мероприятиях и исследованиях, необходимых для оформления </a:t>
            </a:r>
            <a:r>
              <a:rPr lang="ru-RU" dirty="0" err="1">
                <a:solidFill>
                  <a:srgbClr val="C42F1A">
                    <a:lumMod val="50000"/>
                  </a:srgbClr>
                </a:solidFill>
              </a:rPr>
              <a:t>эВСД</a:t>
            </a:r>
            <a:r>
              <a:rPr lang="ru-RU" dirty="0">
                <a:solidFill>
                  <a:srgbClr val="C42F1A">
                    <a:lumMod val="50000"/>
                  </a:srgbClr>
                </a:solidFill>
              </a:rPr>
              <a:t>.</a:t>
            </a:r>
          </a:p>
          <a:p>
            <a:pPr marL="0" lvl="0" indent="0">
              <a:buClr>
                <a:srgbClr val="90C226"/>
              </a:buClr>
              <a:buNone/>
            </a:pPr>
            <a:r>
              <a:rPr lang="ru-RU" dirty="0">
                <a:solidFill>
                  <a:srgbClr val="C42F1A">
                    <a:lumMod val="50000"/>
                  </a:srgbClr>
                </a:solidFill>
              </a:rPr>
              <a:t>• Компонент Веста уже позволяет проводить диагностические исследования. Для интеграции с компонентом Веста в компоненте Хорриот реализована возможность оформления электронного акта отбора проб, который будет передаваться в Весту. По аналогии, как это сделано при лабораторных исследованиях пищевой продукции.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979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38897"/>
            <a:ext cx="10311942" cy="70021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Функционал компонента Хорриот ФГИС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ВетИС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5115" y="1194487"/>
            <a:ext cx="9006690" cy="519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45989"/>
            <a:ext cx="8596668" cy="1070919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Функционал компонента Хорриот ФГИС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ВетИС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при учёте с/х животных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09" y="1483939"/>
            <a:ext cx="8952677" cy="5035881"/>
          </a:xfrm>
        </p:spPr>
      </p:pic>
    </p:spTree>
    <p:extLst>
      <p:ext uri="{BB962C8B-B14F-4D97-AF65-F5344CB8AC3E}">
        <p14:creationId xmlns:p14="http://schemas.microsoft.com/office/powerpoint/2010/main" val="328836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5086" y="313038"/>
            <a:ext cx="8596668" cy="79907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Учтенное с/х животное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86" y="1112108"/>
            <a:ext cx="8764296" cy="4929917"/>
          </a:xfrm>
        </p:spPr>
      </p:pic>
    </p:spTree>
    <p:extLst>
      <p:ext uri="{BB962C8B-B14F-4D97-AF65-F5344CB8AC3E}">
        <p14:creationId xmlns:p14="http://schemas.microsoft.com/office/powerpoint/2010/main" val="139490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1074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Нормативное регулирование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08670"/>
            <a:ext cx="10608504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•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Обязательные маркировка и учет животных предусмотрены Федеральным законом от 28 июня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2022 г. № 221-ФЗ «О внесении изменений в Закон Российской Федерации «О ветеринарии»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(далее - Закон № 221-ФЗ).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• Закон № 221-ФЗ вступает в силу с 1 сентября 2023 г.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• Положения, касающиеся маркирования и учета животных, вступают в силу с 1 марта 2024 г.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• Для реализации Закона № 221-ФЗ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приняты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• постановление Правительства РФ, устанавливающее порядок учета животных, перечень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животных, подлежащих индивидуальному или групповому учету, случаи осуществления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индивидуального или группового маркирования и учета животных, а также сроки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осуществления учета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животных;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• ветеринарные правила Минсельхоза России, устанавливающие порядок осуществления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маркирования животных, типы и свойства используемых средств маркирования – срок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принятия 29 ноября 2023 г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73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04800"/>
            <a:ext cx="8596668" cy="576649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Структура стада Архангельской области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892405"/>
              </p:ext>
            </p:extLst>
          </p:nvPr>
        </p:nvGraphicFramePr>
        <p:xfrm>
          <a:off x="677334" y="955591"/>
          <a:ext cx="9463443" cy="5775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4233"/>
                <a:gridCol w="3354729"/>
                <a:gridCol w="3154481"/>
              </a:tblGrid>
              <a:tr h="6695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Численность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Учтено в ФГИС </a:t>
                      </a:r>
                      <a:r>
                        <a:rPr lang="ru-RU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ВетИС</a:t>
                      </a:r>
                      <a:r>
                        <a:rPr lang="ru-RU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(компонент Хорриот)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7925">
                <a:tc>
                  <a:txBody>
                    <a:bodyPr/>
                    <a:lstStyle/>
                    <a:p>
                      <a:r>
                        <a:rPr lang="ru-RU" dirty="0" smtClean="0"/>
                        <a:t>Крупный рогатый скот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39398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8125</a:t>
                      </a:r>
                      <a:endParaRPr lang="ru-RU" dirty="0"/>
                    </a:p>
                  </a:txBody>
                  <a:tcPr/>
                </a:tc>
              </a:tr>
              <a:tr h="475423">
                <a:tc>
                  <a:txBody>
                    <a:bodyPr/>
                    <a:lstStyle/>
                    <a:p>
                      <a:r>
                        <a:rPr lang="ru-RU" dirty="0" smtClean="0"/>
                        <a:t>Лошади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955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292</a:t>
                      </a:r>
                      <a:endParaRPr lang="ru-RU" dirty="0"/>
                    </a:p>
                  </a:txBody>
                  <a:tcPr/>
                </a:tc>
              </a:tr>
              <a:tr h="475423">
                <a:tc>
                  <a:txBody>
                    <a:bodyPr/>
                    <a:lstStyle/>
                    <a:p>
                      <a:r>
                        <a:rPr lang="ru-RU" dirty="0" smtClean="0"/>
                        <a:t>Верблюды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475423">
                <a:tc>
                  <a:txBody>
                    <a:bodyPr/>
                    <a:lstStyle/>
                    <a:p>
                      <a:r>
                        <a:rPr lang="ru-RU" dirty="0" smtClean="0"/>
                        <a:t>Свиньи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ин. уч. 24;</a:t>
                      </a:r>
                    </a:p>
                    <a:p>
                      <a:pPr algn="ctr"/>
                      <a:r>
                        <a:rPr lang="ru-RU" dirty="0" smtClean="0"/>
                        <a:t>гр. - 41</a:t>
                      </a:r>
                      <a:endParaRPr lang="ru-RU" dirty="0"/>
                    </a:p>
                  </a:txBody>
                  <a:tcPr/>
                </a:tc>
              </a:tr>
              <a:tr h="669574">
                <a:tc>
                  <a:txBody>
                    <a:bodyPr/>
                    <a:lstStyle/>
                    <a:p>
                      <a:r>
                        <a:rPr lang="ru-RU" dirty="0" smtClean="0"/>
                        <a:t>Мелкий рогатый скот (овцы и козы)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ин.учёт</a:t>
                      </a:r>
                      <a:r>
                        <a:rPr lang="ru-RU" dirty="0" smtClean="0"/>
                        <a:t> Овцы – 82 (гр. 45);</a:t>
                      </a:r>
                    </a:p>
                    <a:p>
                      <a:pPr algn="ctr"/>
                      <a:r>
                        <a:rPr lang="ru-RU" dirty="0" err="1" smtClean="0"/>
                        <a:t>ин.у</a:t>
                      </a:r>
                      <a:r>
                        <a:rPr lang="ru-RU" baseline="0" dirty="0" err="1" smtClean="0"/>
                        <a:t>чёт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Козы – 45 (гр. 47)</a:t>
                      </a:r>
                      <a:endParaRPr lang="ru-RU" dirty="0"/>
                    </a:p>
                  </a:txBody>
                  <a:tcPr/>
                </a:tc>
              </a:tr>
              <a:tr h="475423">
                <a:tc>
                  <a:txBody>
                    <a:bodyPr/>
                    <a:lstStyle/>
                    <a:p>
                      <a:r>
                        <a:rPr lang="ru-RU" dirty="0" smtClean="0"/>
                        <a:t>Кролики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(гр.</a:t>
                      </a:r>
                      <a:r>
                        <a:rPr lang="ru-RU" baseline="0" dirty="0" smtClean="0"/>
                        <a:t> 4)</a:t>
                      </a:r>
                      <a:endParaRPr lang="ru-RU" dirty="0"/>
                    </a:p>
                  </a:txBody>
                  <a:tcPr/>
                </a:tc>
              </a:tr>
              <a:tr h="475423">
                <a:tc>
                  <a:txBody>
                    <a:bodyPr/>
                    <a:lstStyle/>
                    <a:p>
                      <a:r>
                        <a:rPr lang="ru-RU" dirty="0" smtClean="0"/>
                        <a:t>Олени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475423">
                <a:tc>
                  <a:txBody>
                    <a:bodyPr/>
                    <a:lstStyle/>
                    <a:p>
                      <a:r>
                        <a:rPr lang="ru-RU" dirty="0" smtClean="0"/>
                        <a:t>Пчёлы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475423">
                <a:tc>
                  <a:txBody>
                    <a:bodyPr/>
                    <a:lstStyle/>
                    <a:p>
                      <a:r>
                        <a:rPr lang="ru-RU" dirty="0" smtClean="0"/>
                        <a:t>Рыба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1000000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475423">
                <a:tc>
                  <a:txBody>
                    <a:bodyPr/>
                    <a:lstStyle/>
                    <a:p>
                      <a:r>
                        <a:rPr lang="ru-RU" dirty="0" smtClean="0"/>
                        <a:t>Птица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265400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 (гр.)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28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</a:rPr>
              <a:t>Спасибо за вниманием!</a:t>
            </a:r>
            <a:endParaRPr lang="ru-RU" sz="4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i="1" u="sng" dirty="0" smtClean="0">
                <a:solidFill>
                  <a:schemeClr val="accent5">
                    <a:lumMod val="50000"/>
                  </a:schemeClr>
                </a:solidFill>
              </a:rPr>
              <a:t>При возникновении вопросов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Консультант отдела противоэпизоотических мероприятий 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инспекции по ветеринарному надзору Архангельской области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Зелянин Максим Александрович 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(8182) 65-42-27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2632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5107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Цели маркирования и учета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832" y="1491049"/>
            <a:ext cx="10221354" cy="4476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Целью обеспечения прослеживаемости животных и продукции животного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происхождения является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повышение биологической безопасности животноводства и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перерабатывающей промышленности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, и, в конечном результате – обеспечение безопасности потребителей.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Для достижения указанной цели необходимо обеспечить: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• Мониторинг состояния здоровья животных и выявление источников и путей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распространения возбудителей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заразных болезней животных.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• Предупреждение вспышек инфекционных заболеваний общих для человека и животных.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• Мониторинг качества продуктов питания животного происхождения.</a:t>
            </a:r>
          </a:p>
        </p:txBody>
      </p:sp>
    </p:spTree>
    <p:extLst>
      <p:ext uri="{BB962C8B-B14F-4D97-AF65-F5344CB8AC3E}">
        <p14:creationId xmlns:p14="http://schemas.microsoft.com/office/powerpoint/2010/main" val="260655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96562"/>
            <a:ext cx="8596668" cy="85673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Задачи маркирования и учета животных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53297"/>
            <a:ext cx="9998904" cy="48880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• Маркирование и учёт </a:t>
            </a:r>
            <a:r>
              <a:rPr lang="ru-RU" sz="19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поголовья животных, а также учет всех значимых событий: от рождения до убоя, включая перемещение, смену владельца, мероприятия по профилактике болезней и др. </a:t>
            </a:r>
          </a:p>
          <a:p>
            <a:pPr marL="0" indent="0">
              <a:buNone/>
            </a:pP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• Определение </a:t>
            </a:r>
            <a:r>
              <a:rPr lang="ru-RU" sz="19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в режиме реального времени происхождения, местоположения и дальнейший маршрут движения животного или партии продукции животного происхождения. </a:t>
            </a:r>
          </a:p>
          <a:p>
            <a:pPr marL="0" indent="0">
              <a:buNone/>
            </a:pP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• Возможность </a:t>
            </a:r>
            <a:r>
              <a:rPr lang="ru-RU" sz="19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отслеживать жизненный цикл животного (от убоя до рождения и наоборот) и предоставлять информацию о различных мероприятиях, произошедших с животным в каждой точке (карантинирование, вакцинация, иммунизация и т.д.), для локализации возможных угроз и очагов заражения. </a:t>
            </a:r>
          </a:p>
          <a:p>
            <a:pPr marL="0" indent="0">
              <a:buNone/>
            </a:pP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• Возможность </a:t>
            </a:r>
            <a:r>
              <a:rPr lang="ru-RU" sz="19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оперативного предоставления необходимой информации участникам процесса производства, переработки, транспортировки и реализации животных и животноводческой продукции, включая органы ветеринарного контроля и надзора с целью укрепления доверия к качеству продукции всех категорий потребителей, в том числе за рубежом.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17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971616" cy="1190625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Перечень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животных, подлежащих индивидуальному и групповому маркированию и учету,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утвержден Постановлением правительства РФ от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5 апреля 2023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года №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550.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По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каждому виду животных из перечня в документе прописан способ маркирования –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это индивидуальный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или групповой.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77333" y="1800225"/>
            <a:ext cx="10666941" cy="4241137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ПЕРЕЧЕНЬ </a:t>
            </a:r>
          </a:p>
          <a:p>
            <a:pPr marL="0" indent="0" algn="ctr">
              <a:buNone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ВИДОВ ЖИВОТНЫХ, ПОДЛЕЖАЩИХ ИНДИВИДУАЛЬНОМУ ИЛИ ГРУППОВОМУ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МАРКИРОВАНИЮ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И УЧЕТУ, СЛУЧАЕВ ОСУЩЕСТВЛЕНИЯ ИНДИВИДУАЛЬНОГО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ИЛИ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ГРУППОВОГО МАРКИРОВАНИЯ И УЧЕТА ЖИВОТНЫХ,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А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ТАКЖЕ СРОКОВ ОСУЩЕСТВЛЕНИЯ УЧЕТА ЖИВОТНЫХ </a:t>
            </a:r>
            <a:endParaRPr lang="ru-RU" sz="14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320961"/>
              </p:ext>
            </p:extLst>
          </p:nvPr>
        </p:nvGraphicFramePr>
        <p:xfrm>
          <a:off x="800101" y="3057524"/>
          <a:ext cx="10239376" cy="3333749"/>
        </p:xfrm>
        <a:graphic>
          <a:graphicData uri="http://schemas.openxmlformats.org/drawingml/2006/table">
            <a:tbl>
              <a:tblPr/>
              <a:tblGrid>
                <a:gridCol w="1588872"/>
                <a:gridCol w="2883243"/>
                <a:gridCol w="2553730"/>
                <a:gridCol w="3213531"/>
              </a:tblGrid>
              <a:tr h="1176617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Виды животных, подлежащих индивидуальному или групповому маркированию и учету </a:t>
                      </a:r>
                    </a:p>
                  </a:txBody>
                  <a:tcPr marL="0" marR="0" marT="0" marB="0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Случаи осуществления индивидуального или группового маркирования и учета животных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Сроки осуществления учета животных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44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1.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Крупный рогатый скот, в том числе зебу, буйволы, яки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подлежат индивидуальному маркированию и учету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не позднее 1 сентября 2024 г. </a:t>
                      </a:r>
                      <a:endParaRPr lang="ru-RU" sz="12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(15 августа 2024 г.)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727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2.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Лошади, ослы, мулы и </a:t>
                      </a:r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лошаки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подлежат индивидуальному маркированию и учету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не позднее 1 сентября 2024 г., а содержащиеся в личных подсобных хозяйствах </a:t>
                      </a:r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– </a:t>
                      </a:r>
                    </a:p>
                    <a:p>
                      <a:pPr algn="ctr" fontAlgn="t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не </a:t>
                      </a:r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позднее 1 марта 2025 г. </a:t>
                      </a:r>
                      <a:endParaRPr lang="ru-RU" sz="12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(15 августа 2024 г.</a:t>
                      </a:r>
                    </a:p>
                    <a:p>
                      <a:pPr algn="ctr" fontAlgn="t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ЛПХ не позднее – 10 февраля 2025 г. )</a:t>
                      </a:r>
                    </a:p>
                    <a:p>
                      <a:pPr algn="ctr" fontAlgn="t"/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0686922"/>
              </p:ext>
            </p:extLst>
          </p:nvPr>
        </p:nvGraphicFramePr>
        <p:xfrm>
          <a:off x="362464" y="436606"/>
          <a:ext cx="9934832" cy="5799438"/>
        </p:xfrm>
        <a:graphic>
          <a:graphicData uri="http://schemas.openxmlformats.org/drawingml/2006/table">
            <a:tbl>
              <a:tblPr/>
              <a:tblGrid>
                <a:gridCol w="1853514"/>
                <a:gridCol w="1474573"/>
                <a:gridCol w="2809103"/>
                <a:gridCol w="3797642"/>
              </a:tblGrid>
              <a:tr h="1623838">
                <a:tc>
                  <a:txBody>
                    <a:bodyPr/>
                    <a:lstStyle/>
                    <a:p>
                      <a:pPr algn="ctr" fontAlgn="t"/>
                      <a:endParaRPr lang="ru-RU" sz="12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2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 sz="12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fontAlgn="t"/>
                      <a:endParaRPr lang="ru-RU" sz="12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fontAlgn="t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Верблюды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 sz="12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fontAlgn="t"/>
                      <a:endParaRPr lang="ru-RU" sz="12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fontAlgn="t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подлежат </a:t>
                      </a:r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индивидуальному маркированию и учету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2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не </a:t>
                      </a:r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позднее 1 сентября 2025 г., а содержащиеся в личных подсобных хозяйствах - не позднее 1 сентября 2026 г. </a:t>
                      </a:r>
                      <a:endParaRPr lang="ru-RU" sz="12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(15</a:t>
                      </a:r>
                      <a:r>
                        <a:rPr lang="ru-RU" sz="12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августа 2025 г.)</a:t>
                      </a:r>
                    </a:p>
                    <a:p>
                      <a:pPr algn="ctr" fontAlgn="t"/>
                      <a:r>
                        <a:rPr lang="ru-RU" sz="12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(ЛПХ не позднее 15 августа 2026 г.)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959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4.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Пчелы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подлежат групповому маркированию и учету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не позднее 1 сентября 2025 г. </a:t>
                      </a:r>
                      <a:endParaRPr lang="ru-RU" sz="12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(15 августа 2025 г.)</a:t>
                      </a:r>
                    </a:p>
                    <a:p>
                      <a:pPr algn="ctr" fontAlgn="t"/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966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5.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Свиньи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подлежат групповому маркированию и учету; подлежат индивидуальному маркированию и учету в случае, если указанные животные являются племенными, или если содержатся в личных подсобных хозяйствах, или в других случаях по желанию владельца животного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не позднее 1 сентября 2024 г. </a:t>
                      </a:r>
                      <a:endParaRPr lang="ru-RU" sz="12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(15 августа 2024 г.)</a:t>
                      </a:r>
                    </a:p>
                    <a:p>
                      <a:pPr algn="ctr" fontAlgn="t"/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84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557349"/>
              </p:ext>
            </p:extLst>
          </p:nvPr>
        </p:nvGraphicFramePr>
        <p:xfrm>
          <a:off x="677334" y="230659"/>
          <a:ext cx="10213087" cy="6287866"/>
        </p:xfrm>
        <a:graphic>
          <a:graphicData uri="http://schemas.openxmlformats.org/drawingml/2006/table">
            <a:tbl>
              <a:tblPr/>
              <a:tblGrid>
                <a:gridCol w="1820446"/>
                <a:gridCol w="2073082"/>
                <a:gridCol w="3117983"/>
                <a:gridCol w="3201576"/>
              </a:tblGrid>
              <a:tr h="21500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6.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Овцы и </a:t>
                      </a:r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козы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подлежат групповому маркированию и учету; подлежат индивидуальному маркированию и учету в случае, если указанные животные являются племенными, или если содержатся в личных подсобных хозяйствах, или в других случаях по желанию владельца животного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не позднее 1 сентября 2026 г. </a:t>
                      </a:r>
                      <a:endParaRPr lang="ru-RU" sz="12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(ЛПХ не позднее 15 августа 2026 г.)</a:t>
                      </a:r>
                    </a:p>
                    <a:p>
                      <a:pPr algn="ctr" fontAlgn="t"/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591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7.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Домашняя птица (в том числе куры, утки, гуси, индейки, цесарки, перепела, страусы</a:t>
                      </a:r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подлежат групповому маркированию и учету; подлежат индивидуальному маркированию и учету по желанию владельца животного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не позднее 1 сентября 2024 г., а содержащиеся в личных подсобных хозяйствах в количестве более 10 голов - не позднее 1 сентября 2026 г., в количестве до 10 голов - не позднее 1 сентября 2029 г. </a:t>
                      </a:r>
                      <a:endParaRPr lang="ru-RU" sz="12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(15 августа 2024 г.)</a:t>
                      </a:r>
                    </a:p>
                    <a:p>
                      <a:pPr algn="ctr" fontAlgn="t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(ЛПХ более 10 голов - не позднее 15 августа 2026 г.)</a:t>
                      </a:r>
                    </a:p>
                    <a:p>
                      <a:pPr algn="ctr" fontAlgn="t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(ЛПХ до 10 голов – </a:t>
                      </a:r>
                    </a:p>
                    <a:p>
                      <a:pPr algn="ctr" fontAlgn="t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15 августа 2029 г.)</a:t>
                      </a:r>
                    </a:p>
                    <a:p>
                      <a:pPr algn="ctr" fontAlgn="t"/>
                      <a:endParaRPr lang="ru-RU" sz="12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61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8.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Олени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подлежат групповому маркированию и учету; подлежат индивидуальному маркированию и учету в случае, если указанные животные являются племенными, или если содержатся в личных подсобных хозяйствах, или в других случаях по желанию владельца животного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не позднее 1 сентября 2025 г., а содержащиеся в личных подсобных хозяйствах - не позднее 1 сентября 2026 г</a:t>
                      </a:r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 fontAlgn="t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(15 августа 2025 г.)</a:t>
                      </a:r>
                    </a:p>
                    <a:p>
                      <a:pPr algn="ctr" fontAlgn="t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(ЛПХ не позднее 15 августа 2026 г.)</a:t>
                      </a:r>
                    </a:p>
                    <a:p>
                      <a:pPr algn="ctr" fontAlgn="t"/>
                      <a:endParaRPr lang="ru-RU" sz="12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87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451730"/>
              </p:ext>
            </p:extLst>
          </p:nvPr>
        </p:nvGraphicFramePr>
        <p:xfrm>
          <a:off x="634315" y="370703"/>
          <a:ext cx="10445576" cy="6535686"/>
        </p:xfrm>
        <a:graphic>
          <a:graphicData uri="http://schemas.openxmlformats.org/drawingml/2006/table">
            <a:tbl>
              <a:tblPr/>
              <a:tblGrid>
                <a:gridCol w="2125361"/>
                <a:gridCol w="2594919"/>
                <a:gridCol w="3015048"/>
                <a:gridCol w="2710248"/>
              </a:tblGrid>
              <a:tr h="15967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9.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Пушные звери (в том числе лисицы, соболя, норки, хорьки, </a:t>
                      </a:r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песцы, енотовидные </a:t>
                      </a:r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собаки, нутрии</a:t>
                      </a:r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подлежат групповому маркированию и учету; подлежат индивидуальному маркированию и учету в случае, если указанные животные являются племенными, или в других случаях по желанию владельца животного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не позднее 1 сентября 2025 г. </a:t>
                      </a:r>
                      <a:endParaRPr lang="ru-RU" sz="12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(15 августа 2025 г.)</a:t>
                      </a:r>
                    </a:p>
                    <a:p>
                      <a:pPr algn="ctr" fontAlgn="t"/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967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10.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Кролики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подлежат групповому маркированию и учету; подлежат индивидуальному маркированию и учету в случае, если указанные животные являются племенными, или в других случаях по желанию владельца животного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не позднее 1 сентября 2025 г., а содержащиеся в личных подсобных хозяйствах в количестве более 10 голов - не позднее 1 сентября 2026 г., в количестве до 10 голов - не позднее 1 сентября 2029 г. </a:t>
                      </a:r>
                      <a:endParaRPr lang="ru-RU" sz="12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(15 августа 2025 г.)</a:t>
                      </a:r>
                    </a:p>
                    <a:p>
                      <a:pPr algn="ctr" fontAlgn="t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(ЛПХ более 10 голов - не позднее 15 августа 2026 г.)</a:t>
                      </a:r>
                    </a:p>
                    <a:p>
                      <a:pPr algn="ctr" fontAlgn="t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(ЛПХ до 10 голов</a:t>
                      </a:r>
                      <a:r>
                        <a:rPr lang="ru-RU" sz="12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– 15 августа 2029 г.)</a:t>
                      </a:r>
                      <a:endParaRPr lang="ru-RU" sz="12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2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50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11.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Рыбы и иные объекты аквакультуры животного </a:t>
                      </a:r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происхождения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подлежат групповому маркированию и учету; подлежат индивидуальному маркированию и учету в случае, если указанные животные являются племенными, или в других случаях по желанию владельца; не подлежат маркированию и учету в случае, если указанные животные содержатся в личных подсобных хозяйствах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не позднее 1 марта 2026 г.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22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12.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Служебные </a:t>
                      </a:r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животные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подлежат индивидуальному маркированию и учету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не позднее 1 марта 2026 г.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648075" y="1816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78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47136"/>
            <a:ext cx="8596668" cy="8402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chemeClr val="accent5">
                    <a:lumMod val="50000"/>
                  </a:schemeClr>
                </a:solidFill>
              </a:rPr>
              <a:t>ВЕТЕРИНАРНЫЕ ПРАВИЛА</a:t>
            </a:r>
            <a:br>
              <a:rPr lang="ru-RU" sz="27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700" b="1" dirty="0">
                <a:solidFill>
                  <a:schemeClr val="accent5">
                    <a:lumMod val="50000"/>
                  </a:schemeClr>
                </a:solidFill>
              </a:rPr>
              <a:t>маркирования и учета животных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87396"/>
            <a:ext cx="10575552" cy="560172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5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5600" dirty="0" smtClean="0">
                <a:solidFill>
                  <a:schemeClr val="accent5">
                    <a:lumMod val="50000"/>
                  </a:schemeClr>
                </a:solidFill>
              </a:rPr>
              <a:t>1. Основанием </a:t>
            </a:r>
            <a:r>
              <a:rPr lang="ru-RU" sz="5600" dirty="0">
                <a:solidFill>
                  <a:schemeClr val="accent5">
                    <a:lumMod val="50000"/>
                  </a:schemeClr>
                </a:solidFill>
              </a:rPr>
              <a:t>для маркирования </a:t>
            </a:r>
            <a:r>
              <a:rPr lang="ru-RU" sz="5600" dirty="0" smtClean="0">
                <a:solidFill>
                  <a:schemeClr val="accent5">
                    <a:lumMod val="50000"/>
                  </a:schemeClr>
                </a:solidFill>
              </a:rPr>
              <a:t>животного, является </a:t>
            </a:r>
            <a:r>
              <a:rPr lang="ru-RU" sz="5600" dirty="0">
                <a:solidFill>
                  <a:schemeClr val="accent5">
                    <a:lumMod val="50000"/>
                  </a:schemeClr>
                </a:solidFill>
              </a:rPr>
              <a:t>его рождение или ввоз немаркированного животного (группы животных) на территорию Российской Федерации</a:t>
            </a:r>
            <a:r>
              <a:rPr lang="ru-RU" sz="56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5600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ru-RU" sz="5600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sz="5600" dirty="0" smtClean="0">
                <a:solidFill>
                  <a:schemeClr val="accent5">
                    <a:lumMod val="50000"/>
                  </a:schemeClr>
                </a:solidFill>
              </a:rPr>
              <a:t>Для </a:t>
            </a:r>
            <a:r>
              <a:rPr lang="ru-RU" sz="5600" dirty="0">
                <a:solidFill>
                  <a:schemeClr val="accent5">
                    <a:lumMod val="50000"/>
                  </a:schemeClr>
                </a:solidFill>
              </a:rPr>
              <a:t>маркирования животных  могут использоваться следующие типы средств маркирования: </a:t>
            </a:r>
            <a:endParaRPr lang="ru-RU" sz="5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5600" u="sng" dirty="0" smtClean="0">
                <a:solidFill>
                  <a:schemeClr val="accent5">
                    <a:lumMod val="50000"/>
                  </a:schemeClr>
                </a:solidFill>
              </a:rPr>
              <a:t>бирка</a:t>
            </a:r>
            <a:r>
              <a:rPr lang="ru-RU" sz="5600" u="sng" dirty="0">
                <a:solidFill>
                  <a:schemeClr val="accent5">
                    <a:lumMod val="50000"/>
                  </a:schemeClr>
                </a:solidFill>
              </a:rPr>
              <a:t>, ошейник, кольцо, крыло-метка, вживляемый микрочип, электронная метка, болюс, электронный ошейник, вырез или выщип тканей, татуировка, тавро, мечение краской</a:t>
            </a:r>
            <a:r>
              <a:rPr lang="ru-RU" sz="5600" u="sng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sz="5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5600" dirty="0">
                <a:solidFill>
                  <a:schemeClr val="accent5">
                    <a:lumMod val="50000"/>
                  </a:schemeClr>
                </a:solidFill>
              </a:rPr>
              <a:t>3. </a:t>
            </a:r>
            <a:r>
              <a:rPr lang="ru-RU" sz="5600" dirty="0" smtClean="0">
                <a:solidFill>
                  <a:schemeClr val="accent5">
                    <a:lumMod val="50000"/>
                  </a:schemeClr>
                </a:solidFill>
              </a:rPr>
              <a:t>Для </a:t>
            </a:r>
            <a:r>
              <a:rPr lang="ru-RU" sz="5600" dirty="0">
                <a:solidFill>
                  <a:schemeClr val="accent5">
                    <a:lumMod val="50000"/>
                  </a:schemeClr>
                </a:solidFill>
              </a:rPr>
              <a:t>маркирования группы </a:t>
            </a:r>
            <a:r>
              <a:rPr lang="ru-RU" sz="5600" dirty="0" smtClean="0">
                <a:solidFill>
                  <a:schemeClr val="accent5">
                    <a:lumMod val="50000"/>
                  </a:schemeClr>
                </a:solidFill>
              </a:rPr>
              <a:t>животных могут </a:t>
            </a:r>
            <a:r>
              <a:rPr lang="ru-RU" sz="5600" dirty="0">
                <a:solidFill>
                  <a:schemeClr val="accent5">
                    <a:lumMod val="50000"/>
                  </a:schemeClr>
                </a:solidFill>
              </a:rPr>
              <a:t>использоваться следующие типы средств маркирования: табло, мечение краской</a:t>
            </a:r>
            <a:r>
              <a:rPr lang="ru-RU" sz="56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5600" dirty="0" smtClean="0">
                <a:solidFill>
                  <a:schemeClr val="accent5">
                    <a:lumMod val="50000"/>
                  </a:schemeClr>
                </a:solidFill>
              </a:rPr>
              <a:t>4. Средства маркирования определяются самостоятельно в зависимости от вида животного.</a:t>
            </a:r>
          </a:p>
          <a:p>
            <a:pPr marL="0" indent="0">
              <a:buNone/>
            </a:pPr>
            <a:r>
              <a:rPr lang="ru-RU" sz="5600" dirty="0">
                <a:solidFill>
                  <a:schemeClr val="accent5">
                    <a:lumMod val="50000"/>
                  </a:schemeClr>
                </a:solidFill>
              </a:rPr>
              <a:t>5. </a:t>
            </a:r>
            <a:r>
              <a:rPr lang="ru-RU" sz="5600" dirty="0" smtClean="0">
                <a:solidFill>
                  <a:schemeClr val="accent5">
                    <a:lumMod val="50000"/>
                  </a:schemeClr>
                </a:solidFill>
              </a:rPr>
              <a:t>Используемые </a:t>
            </a:r>
            <a:r>
              <a:rPr lang="ru-RU" sz="5600" dirty="0">
                <a:solidFill>
                  <a:schemeClr val="accent5">
                    <a:lumMod val="50000"/>
                  </a:schemeClr>
                </a:solidFill>
              </a:rPr>
              <a:t>средства маркирования должны иметь следующие свойства:</a:t>
            </a:r>
          </a:p>
          <a:p>
            <a:pPr marL="0" indent="0">
              <a:buNone/>
            </a:pPr>
            <a:r>
              <a:rPr lang="ru-RU" sz="5600" dirty="0">
                <a:solidFill>
                  <a:schemeClr val="accent5">
                    <a:lumMod val="50000"/>
                  </a:schemeClr>
                </a:solidFill>
              </a:rPr>
              <a:t>а) устойчивость к внешним воздействиям, в том числе изменениям температуры в диапазоне от минус 40 °C до плюс 45 °C;</a:t>
            </a:r>
          </a:p>
          <a:p>
            <a:pPr marL="0" indent="0">
              <a:buNone/>
            </a:pPr>
            <a:r>
              <a:rPr lang="ru-RU" sz="5600" dirty="0">
                <a:solidFill>
                  <a:schemeClr val="accent5">
                    <a:lumMod val="50000"/>
                  </a:schemeClr>
                </a:solidFill>
              </a:rPr>
              <a:t>б) безопасность для здоровья животных;</a:t>
            </a:r>
          </a:p>
          <a:p>
            <a:pPr marL="0" indent="0">
              <a:buNone/>
            </a:pPr>
            <a:r>
              <a:rPr lang="ru-RU" sz="5600" dirty="0">
                <a:solidFill>
                  <a:schemeClr val="accent5">
                    <a:lumMod val="50000"/>
                  </a:schemeClr>
                </a:solidFill>
              </a:rPr>
              <a:t>в) визуальная и (или) электронная считываемость в течение всего срока содержания животного (группы животных);</a:t>
            </a:r>
          </a:p>
          <a:p>
            <a:pPr marL="0" indent="0">
              <a:buNone/>
            </a:pPr>
            <a:r>
              <a:rPr lang="ru-RU" sz="5600" dirty="0">
                <a:solidFill>
                  <a:schemeClr val="accent5">
                    <a:lumMod val="50000"/>
                  </a:schemeClr>
                </a:solidFill>
              </a:rPr>
              <a:t>г) невозможность повторного использования. </a:t>
            </a:r>
            <a:endParaRPr lang="ru-RU" sz="5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5600" u="sng" dirty="0">
                <a:solidFill>
                  <a:schemeClr val="accent5">
                    <a:lumMod val="50000"/>
                  </a:schemeClr>
                </a:solidFill>
              </a:rPr>
              <a:t>6. Уникальный номер средства маркирования (далее – УНСМ) должен быть нанесен на средство </a:t>
            </a:r>
            <a:r>
              <a:rPr lang="ru-RU" sz="5600" u="sng" dirty="0" smtClean="0">
                <a:solidFill>
                  <a:schemeClr val="accent5">
                    <a:lumMod val="50000"/>
                  </a:schemeClr>
                </a:solidFill>
              </a:rPr>
              <a:t>маркирования.</a:t>
            </a:r>
          </a:p>
          <a:p>
            <a:pPr marL="0" indent="0">
              <a:buNone/>
            </a:pPr>
            <a:r>
              <a:rPr lang="ru-RU" sz="5600" dirty="0" smtClean="0">
                <a:solidFill>
                  <a:schemeClr val="accent5">
                    <a:lumMod val="50000"/>
                  </a:schemeClr>
                </a:solidFill>
              </a:rPr>
              <a:t>7. Повторное маркирование животного осуществляется владельцем животного (группы животных) в случае утери или повреждения средства маркирования, или окончания срока использования средства маркирования.</a:t>
            </a:r>
          </a:p>
          <a:p>
            <a:pPr marL="0" indent="0">
              <a:buNone/>
            </a:pPr>
            <a:r>
              <a:rPr lang="ru-RU" sz="5600" dirty="0" smtClean="0">
                <a:solidFill>
                  <a:schemeClr val="accent5">
                    <a:lumMod val="50000"/>
                  </a:schemeClr>
                </a:solidFill>
              </a:rPr>
              <a:t>8. </a:t>
            </a:r>
            <a:r>
              <a:rPr lang="ru-RU" sz="5600" u="sng" dirty="0" smtClean="0">
                <a:solidFill>
                  <a:schemeClr val="accent5">
                    <a:lumMod val="50000"/>
                  </a:schemeClr>
                </a:solidFill>
              </a:rPr>
              <a:t>Крупный рогатый скот</a:t>
            </a:r>
            <a:r>
              <a:rPr lang="ru-RU" sz="5600" dirty="0" smtClean="0">
                <a:solidFill>
                  <a:schemeClr val="accent5">
                    <a:lumMod val="50000"/>
                  </a:schemeClr>
                </a:solidFill>
              </a:rPr>
              <a:t>, в том числе зебу, буйволы, яки (далее –КРС) подлежит индивидуальному маркированию не позднее 14 календарных дней после рождения. В случае ввоза немаркированного КРС на территорию Российской Федерации КРС подлежат индивидуальному маркированию не позднее 5 рабочих дней с даты ввоза. </a:t>
            </a:r>
          </a:p>
          <a:p>
            <a:pPr marL="0" indent="0">
              <a:buNone/>
            </a:pPr>
            <a:endParaRPr lang="ru-RU" sz="1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1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40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694</TotalTime>
  <Words>3358</Words>
  <Application>Microsoft Office PowerPoint</Application>
  <PresentationFormat>Широкоэкранный</PresentationFormat>
  <Paragraphs>236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Times New Roman</vt:lpstr>
      <vt:lpstr>Trebuchet MS</vt:lpstr>
      <vt:lpstr>Wingdings 3</vt:lpstr>
      <vt:lpstr>Грань</vt:lpstr>
      <vt:lpstr>Маркирование и учёт сельскохозяйственных животных</vt:lpstr>
      <vt:lpstr>Нормативное регулирование</vt:lpstr>
      <vt:lpstr>Цели маркирования и учета</vt:lpstr>
      <vt:lpstr>Задачи маркирования и учета животных</vt:lpstr>
      <vt:lpstr>Перечень животных, подлежащих индивидуальному и групповому маркированию и учету, утвержден Постановлением правительства РФ от 5 апреля 2023 года № 550.  По каждому виду животных из перечня в документе прописан способ маркирования – это индивидуальный или групповой.</vt:lpstr>
      <vt:lpstr>Презентация PowerPoint</vt:lpstr>
      <vt:lpstr>    </vt:lpstr>
      <vt:lpstr>Презентация PowerPoint</vt:lpstr>
      <vt:lpstr>ВЕТЕРИНАРНЫЕ ПРАВИЛА маркирования и учета животных </vt:lpstr>
      <vt:lpstr>Презентация PowerPoint</vt:lpstr>
      <vt:lpstr>Презентация PowerPoint</vt:lpstr>
      <vt:lpstr>Презентация PowerPoint</vt:lpstr>
      <vt:lpstr>Презентация PowerPoint</vt:lpstr>
      <vt:lpstr>Уникальный номер средства маркирования (УНСМ) RU142aaa4a0</vt:lpstr>
      <vt:lpstr>Хорриот – компонент ФГИС «ВетИС»</vt:lpstr>
      <vt:lpstr>Взаимодействие Хорриот с другими компонентами ВетИС</vt:lpstr>
      <vt:lpstr>Функционал компонента Хорриот ФГИС ВетИС</vt:lpstr>
      <vt:lpstr>Функционал компонента Хорриот ФГИС ВетИС  при учёте с/х животных</vt:lpstr>
      <vt:lpstr>Учтенное с/х животное</vt:lpstr>
      <vt:lpstr>Структура стада Архангельской области</vt:lpstr>
      <vt:lpstr>Спасибо за вниманием!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Маркирование и учёт животных</dc:title>
  <dc:creator>Зелянин Максим Александрович</dc:creator>
  <cp:lastModifiedBy>Зелянин Максим Александрович</cp:lastModifiedBy>
  <cp:revision>42</cp:revision>
  <dcterms:created xsi:type="dcterms:W3CDTF">2023-08-15T07:31:28Z</dcterms:created>
  <dcterms:modified xsi:type="dcterms:W3CDTF">2023-08-24T08:55:45Z</dcterms:modified>
</cp:coreProperties>
</file>